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9" autoAdjust="0"/>
    <p:restoredTop sz="94660"/>
  </p:normalViewPr>
  <p:slideViewPr>
    <p:cSldViewPr snapToGrid="0">
      <p:cViewPr varScale="1">
        <p:scale>
          <a:sx n="67" d="100"/>
          <a:sy n="67" d="100"/>
        </p:scale>
        <p:origin x="4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CF778-D78A-41FC-9EAD-184EF14DE4A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8B48D-2368-4C28-ABAF-362FB7355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15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EB76-BFDC-4320-A320-0ABF55364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F5D8A-C341-4674-B2D6-77C1D38BE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DA3D6-7B13-4DDC-87A6-CE7BC1750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1EB49-F9D8-4F06-9713-44C9D0D7E9B2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BC8D6-D095-4F7D-A435-7530A07B5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5E8DF-289B-4597-9374-7C72E8A0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B2499EE-5F51-4906-9DE3-C9809D1DA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36" b="25333"/>
          <a:stretch/>
        </p:blipFill>
        <p:spPr>
          <a:xfrm>
            <a:off x="10287000" y="23813"/>
            <a:ext cx="1905000" cy="89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4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0C768-CD79-4F17-9219-23434804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A01B4-34E9-4036-9070-3A5949F14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5C24E-D5B1-461E-AE61-C5EB5B2AE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92F4B-3223-408A-9621-6A06BC6F3B3A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D0CB1-203B-4A75-9A94-92DE6080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F8440-A21F-4152-B9DE-240605B6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59D7D62-7D25-4A2E-84E0-A2589BE13A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5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FA7B9F-C50C-45EA-8A77-1705E674A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05B23-D260-40EA-8FD4-473ACDD26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5DB9-B6AA-483A-82A7-CF5F4153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FB20A-18C4-49EE-B45E-2C8FD0713ECA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DDEC3-9887-47CD-B26B-28746569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20E4E-48EA-470D-8F65-F65FC02A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7358A05-D1EF-4F7A-A93D-76EBE5372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10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DC15-7555-4CF1-880B-26FB5CF1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1313E-5D50-437D-800C-C2941A14A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81B88-E77D-40E1-9A32-9156E569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EC78E-416F-4574-97B3-B2BCD4E7602A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491B3-91A1-4ADF-9179-5A1FF118A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17E41-FEE5-4DCC-B687-F2FA1718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7001335-5B95-4EC7-9490-8F30795E8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C2BD-90DF-442A-8C0E-84F274B45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56EEC-EA53-4CBA-A5D0-371BC4E05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67346-D5C7-4372-85E0-BFE476FF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0A211-9326-4F89-93CD-3DB1851127FC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29BE8-6D74-4CD0-A7AE-ACF9E0D56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A652A-5F72-48C7-9100-161C7C94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ECF478B-2348-4334-A80B-80C0EACE29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BC85-61DA-4ECC-8BCF-90AEA24CA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B584E-CDD2-46E7-B01F-AC88BDDBC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13366-78BE-4C1A-B28A-859B038FF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EFBE0-C252-4388-BAD7-D0BF2CAE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4FD02-B695-49A1-9C01-444589ECB2EA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7B41C-D971-4F1F-8851-F2430021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8F98A-BC54-4E07-B12D-6354B391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857F522-E85B-47D4-899B-965759777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7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1D02-4843-4D07-8EBB-FF2A0765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A2663-360D-4E3B-A390-D6305828A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8ED4E-2CD0-43C6-BFBA-BEF9DC108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41F41-9C5E-46D9-B0BC-CB3F73066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ABFED-2D54-415B-89BE-26D4D7109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C54EC-D2C5-4635-927A-9BB05DA8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45BE0-E657-4918-B26D-85A717801469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11EF3-8570-4991-86BC-948163597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5B09EE-DB09-4EC5-9D9E-67745B31D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A0C570E-4A9E-45EE-B1D6-8A2CC6CFE0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15CE-82FB-4E1F-B562-C9243C91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1B343-B38D-4CCB-8413-FBE8D8BA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8960D-E05D-46FF-92AA-2B005B0B492F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68C03-4EEF-4F1A-AB2B-E3D7D4705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48D40-2BED-4985-AABB-D2B52C15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193BDDD-7110-4732-9308-A5884225D6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43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CB0B44-D931-4E1F-B8DF-DBE7E74D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68DD-2A49-4CA0-9936-746BABFFEA85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7B6D1-96C9-4ADD-9CD9-A451974F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D4C82-C24E-4D55-BEC9-B190CF96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41156F1-327C-41B8-81EF-CEBAE74A8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60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F8A4-55BD-4967-9355-B967E1FED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613C9-3AA4-41F6-B17E-B745B314F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EF5EE-07F2-4744-95E3-BC0D8F7CE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2E4D6-CECA-42FA-987D-ED28EDA6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CC4E9-97CD-4206-89EC-2F53E9905614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49E02-9481-40BD-A14A-28A362F7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9921-3D40-4179-8A5A-7F2DBC8B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68A8354-D8CE-4208-9432-476C0CB8C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91AE-0A7E-4200-81C4-E911C93C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CA34A5-E23D-4432-83EC-0FB7617619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718A8-8469-41EF-82E7-2BFA04C25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50F2A-3F39-4836-8D89-0D156F20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0D186-ED78-4D2D-A97F-EA64BBDE653D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684FED-903E-4FC4-B16F-4B51B4E2E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7861A-21B7-47DF-877D-13FC80B3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8F75F02-9536-4D39-BA9F-0A71DECAA8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137637-2E9A-4710-AB1C-15EA62C4F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37FDD-8A64-4DB2-8504-DB68C1F95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23CD3-1322-4DB2-865B-EEF8F86E5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3BC0-FB7A-42C4-A48E-005CA5C711DC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8E8F3-D736-463A-B2D9-EA094BE47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04F6A-6C8E-4FD5-B882-7847D068A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D3348F-765E-4D2D-A93C-955C6AC9C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B88A83-08E2-4135-932C-5FD943456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837" y="2306963"/>
            <a:ext cx="11307377" cy="3670255"/>
          </a:xfrm>
        </p:spPr>
        <p:txBody>
          <a:bodyPr anchor="b">
            <a:normAutofit/>
          </a:bodyPr>
          <a:lstStyle/>
          <a:p>
            <a:pPr algn="l"/>
            <a: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King county, WA</a:t>
            </a:r>
            <a:b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Housing market</a:t>
            </a:r>
            <a:endParaRPr lang="en-US" sz="115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79A4F-C81B-4488-8BE1-A9A18E9DF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682" y="321733"/>
            <a:ext cx="11548533" cy="183140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Linear regression-based pricing model </a:t>
            </a:r>
          </a:p>
          <a:p>
            <a:pPr algn="l">
              <a:lnSpc>
                <a:spcPct val="100000"/>
              </a:lnSpc>
            </a:pPr>
            <a:endParaRPr lang="en-US" sz="2000">
              <a:solidFill>
                <a:schemeClr val="bg1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By </a:t>
            </a:r>
          </a:p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Chamila C. Dharmawardhana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6A91E-EF4F-47FD-82B3-9AB15ADFC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6827" y="0"/>
            <a:ext cx="1902117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1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67A0D-063B-4094-B7F6-92CCFCB95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4008" y="420624"/>
            <a:ext cx="3904488" cy="6190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Right time to sell ?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Season or the sale date does not appear to affect the price</a:t>
            </a:r>
            <a:endParaRPr lang="en-US" sz="5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7FF0E215-5B40-42CD-A3B7-D149565AE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04745830-6927-4E66-A866-5333D88A2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6" r="3230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B66F4-FB6A-4403-B237-62E6B04B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0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D840D-DDAB-4484-A4F4-337A6C5F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D0CDE-E96B-48AD-9C1D-125C95DE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272" y="591344"/>
            <a:ext cx="8021680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Biggest factors for the current linear regression model are </a:t>
            </a:r>
            <a:r>
              <a:rPr lang="en-US" b="1" dirty="0"/>
              <a:t>grade</a:t>
            </a:r>
            <a:r>
              <a:rPr lang="en-US" dirty="0"/>
              <a:t>, </a:t>
            </a:r>
            <a:r>
              <a:rPr lang="en-US" b="1" dirty="0" err="1"/>
              <a:t>sqft_living</a:t>
            </a:r>
            <a:r>
              <a:rPr lang="en-US" dirty="0"/>
              <a:t>, </a:t>
            </a:r>
            <a:r>
              <a:rPr lang="en-US" b="1" dirty="0"/>
              <a:t>sqft_living15</a:t>
            </a:r>
            <a:r>
              <a:rPr lang="en-US" dirty="0"/>
              <a:t>, </a:t>
            </a:r>
            <a:r>
              <a:rPr lang="en-US" b="1" dirty="0"/>
              <a:t>latitude</a:t>
            </a:r>
            <a:r>
              <a:rPr lang="en-US" dirty="0"/>
              <a:t> and </a:t>
            </a:r>
            <a:r>
              <a:rPr lang="en-US" b="1" dirty="0"/>
              <a:t>bedrooms</a:t>
            </a:r>
            <a:endParaRPr lang="en-US" dirty="0"/>
          </a:p>
          <a:p>
            <a:r>
              <a:rPr lang="en-US" dirty="0"/>
              <a:t>Grade has a 2</a:t>
            </a:r>
            <a:r>
              <a:rPr lang="en-US" baseline="30000" dirty="0"/>
              <a:t>nd</a:t>
            </a:r>
            <a:r>
              <a:rPr lang="en-US" dirty="0"/>
              <a:t> order correlation with mean price</a:t>
            </a:r>
          </a:p>
          <a:p>
            <a:r>
              <a:rPr lang="en-US" dirty="0"/>
              <a:t>There’s almost no affect on sale date</a:t>
            </a:r>
          </a:p>
          <a:p>
            <a:r>
              <a:rPr lang="en-US" dirty="0"/>
              <a:t>For general houses 1.25 bathrooms/bedroom is the optimal</a:t>
            </a:r>
          </a:p>
          <a:p>
            <a:r>
              <a:rPr lang="en-US" dirty="0"/>
              <a:t>Bedrooms correlate linearly up to 5 bedrooms/house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61422-4F55-4CC4-AAD0-FB564939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23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DFFCF-2ABF-4A9C-8E73-5BE05E7F5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A446-F9EA-4157-872C-C88CDD27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136525"/>
            <a:ext cx="6906491" cy="6584949"/>
          </a:xfrm>
        </p:spPr>
        <p:txBody>
          <a:bodyPr anchor="ctr">
            <a:normAutofit/>
          </a:bodyPr>
          <a:lstStyle/>
          <a:p>
            <a:r>
              <a:rPr lang="en-US" dirty="0"/>
              <a:t>Due to lack of data </a:t>
            </a:r>
            <a:r>
              <a:rPr lang="en-US" dirty="0" err="1"/>
              <a:t>yr_renovated</a:t>
            </a:r>
            <a:r>
              <a:rPr lang="en-US" dirty="0"/>
              <a:t> had to be dropped. Would be good to web scrape for this data.</a:t>
            </a:r>
          </a:p>
          <a:p>
            <a:endParaRPr lang="en-US" dirty="0"/>
          </a:p>
          <a:p>
            <a:r>
              <a:rPr lang="en-US" dirty="0"/>
              <a:t>One year of data is not enough for proper analysis. </a:t>
            </a:r>
          </a:p>
          <a:p>
            <a:endParaRPr lang="en-US" dirty="0"/>
          </a:p>
          <a:p>
            <a:r>
              <a:rPr lang="en-US" dirty="0"/>
              <a:t>Further statistical tests could’ve made the model better. </a:t>
            </a:r>
          </a:p>
          <a:p>
            <a:endParaRPr lang="en-US" dirty="0"/>
          </a:p>
          <a:p>
            <a:r>
              <a:rPr lang="en-US" dirty="0"/>
              <a:t>More data sources can be used. </a:t>
            </a:r>
          </a:p>
          <a:p>
            <a:endParaRPr lang="en-US" dirty="0"/>
          </a:p>
          <a:p>
            <a:r>
              <a:rPr lang="en-US" dirty="0"/>
              <a:t>Other ML methods might be tried for more accurate modelling.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95AFE-11C8-47B5-A4D4-9909D2CFD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26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FE82-EFC6-47FC-BDEE-795A2F02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390254"/>
            <a:ext cx="4087306" cy="642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/>
              <a:t>Acknowledgement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2" descr="http://www.jobinterviewtools.com/blog/wp-content/uploads/2010/01/dreamstimemedium_19473030-300x300.jpg">
            <a:extLst>
              <a:ext uri="{FF2B5EF4-FFF2-40B4-BE49-F238E27FC236}">
                <a16:creationId xmlns:a16="http://schemas.microsoft.com/office/drawing/2014/main" id="{9E66000F-0258-4484-BD18-FC7E52F528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0392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5F526-6341-4687-9FCC-07C9C098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3280" y="603504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3A98EE3D-8CD1-4C3F-BD1C-C98C9596463C}" type="slidenum">
              <a:rPr lang="en-US" sz="15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13</a:t>
            </a:fld>
            <a:endParaRPr lang="en-US" sz="15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C8C374D-42AD-4044-A47E-150874117C2B}"/>
              </a:ext>
            </a:extLst>
          </p:cNvPr>
          <p:cNvSpPr txBox="1">
            <a:spLocks/>
          </p:cNvSpPr>
          <p:nvPr/>
        </p:nvSpPr>
        <p:spPr>
          <a:xfrm>
            <a:off x="7732366" y="5189220"/>
            <a:ext cx="2694553" cy="6866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/>
              <a:t>Thank you</a:t>
            </a:r>
            <a:endParaRPr lang="en-US" sz="4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6627C00-B87B-433B-AEB0-777C7503D1B1}"/>
              </a:ext>
            </a:extLst>
          </p:cNvPr>
          <p:cNvSpPr txBox="1">
            <a:spLocks/>
          </p:cNvSpPr>
          <p:nvPr/>
        </p:nvSpPr>
        <p:spPr>
          <a:xfrm>
            <a:off x="6906670" y="2106930"/>
            <a:ext cx="4645250" cy="1322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/>
            <a:r>
              <a:rPr lang="en-US" sz="2000" dirty="0"/>
              <a:t>Amber </a:t>
            </a:r>
            <a:r>
              <a:rPr lang="en-US" sz="2000" dirty="0" err="1"/>
              <a:t>Yandow</a:t>
            </a:r>
            <a:endParaRPr lang="en-US" sz="2000" dirty="0"/>
          </a:p>
          <a:p>
            <a:pPr marL="344488"/>
            <a:r>
              <a:rPr lang="en-US" sz="2000" dirty="0"/>
              <a:t> Dara </a:t>
            </a:r>
            <a:r>
              <a:rPr lang="en-US" sz="2000" dirty="0" err="1"/>
              <a:t>Paoletti</a:t>
            </a:r>
            <a:endParaRPr lang="en-US" sz="2000" dirty="0"/>
          </a:p>
          <a:p>
            <a:r>
              <a:rPr lang="en-US" sz="2000" dirty="0"/>
              <a:t>Prof. </a:t>
            </a:r>
            <a:r>
              <a:rPr lang="en-US" sz="2000" dirty="0" err="1"/>
              <a:t>Pasan</a:t>
            </a:r>
            <a:r>
              <a:rPr lang="en-US" sz="2000" dirty="0"/>
              <a:t> </a:t>
            </a:r>
            <a:r>
              <a:rPr lang="en-US" sz="2000" dirty="0" err="1"/>
              <a:t>Edirisinghe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122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6300FC60-189C-4D54-83A3-32F47992C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-1" b="-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5F0EB-8A23-4CCC-B104-9A338598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28" y="1514263"/>
            <a:ext cx="4204137" cy="90389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Project objectives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B0E1C-2A5C-4836-9808-9BEE48E46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629" y="2500604"/>
            <a:ext cx="5439747" cy="3855745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dirty="0"/>
              <a:t>Realtor King LLC desires to have a data driven pricing model for King county Washington. </a:t>
            </a:r>
          </a:p>
          <a:p>
            <a:pPr marL="0" indent="0">
              <a:buNone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is the current price distribution ?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factors affects the value of a house ? 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How does the price change over time ? 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C944B-9203-4D09-B29E-CC412E031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92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A60E7-DBFF-4669-9F83-6A715183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sources and modeling constraints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94E73-4DDB-4C33-B3CF-90E54E5BD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Data Sources</a:t>
            </a:r>
          </a:p>
          <a:p>
            <a:r>
              <a:rPr lang="en-US" dirty="0"/>
              <a:t>King county housing price data from 2014 to 2015 year.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Model assumptions</a:t>
            </a:r>
          </a:p>
          <a:p>
            <a:r>
              <a:rPr lang="en-US" dirty="0"/>
              <a:t>Time sample: 2014 – 2015. </a:t>
            </a:r>
          </a:p>
          <a:p>
            <a:r>
              <a:rPr lang="en-US" dirty="0"/>
              <a:t>Region : King county, WA</a:t>
            </a:r>
          </a:p>
          <a:p>
            <a:r>
              <a:rPr lang="en-US" dirty="0"/>
              <a:t>Features: 19 distinct features are considered with Price as the target</a:t>
            </a:r>
          </a:p>
          <a:p>
            <a:r>
              <a:rPr lang="en-US" dirty="0"/>
              <a:t>Model: </a:t>
            </a:r>
            <a:r>
              <a:rPr lang="en-US"/>
              <a:t>multivariate linear </a:t>
            </a:r>
            <a:r>
              <a:rPr lang="en-US" dirty="0"/>
              <a:t>regression may be suitable for this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EEE0C-4401-46DB-BC91-30C32A21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>
                <a:spcAft>
                  <a:spcPts val="600"/>
                </a:spcAft>
              </a:pPr>
              <a:t>3</a:t>
            </a:fld>
            <a:endParaRPr lang="en-US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3825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7D05-1F74-4709-88FC-2697D6E00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76431"/>
          </a:xfrm>
        </p:spPr>
        <p:txBody>
          <a:bodyPr/>
          <a:lstStyle/>
          <a:p>
            <a:r>
              <a:rPr lang="en-US" dirty="0"/>
              <a:t>Price 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E57E5-5CB6-46B4-AE42-2C3E1A1F1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0C7F67-0952-44D3-B89A-5C8A556F1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4" t="10580" r="9007" b="5841"/>
          <a:stretch/>
        </p:blipFill>
        <p:spPr>
          <a:xfrm>
            <a:off x="85217" y="912956"/>
            <a:ext cx="12020192" cy="601869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0E17D9-D7E3-4274-8A16-15F19974B1E8}"/>
              </a:ext>
            </a:extLst>
          </p:cNvPr>
          <p:cNvSpPr txBox="1"/>
          <p:nvPr/>
        </p:nvSpPr>
        <p:spPr>
          <a:xfrm>
            <a:off x="5187821" y="4621605"/>
            <a:ext cx="642879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/>
              <a:t>More than 99% of the houses are less than $ 2 million</a:t>
            </a:r>
          </a:p>
        </p:txBody>
      </p:sp>
    </p:spTree>
    <p:extLst>
      <p:ext uri="{BB962C8B-B14F-4D97-AF65-F5344CB8AC3E}">
        <p14:creationId xmlns:p14="http://schemas.microsoft.com/office/powerpoint/2010/main" val="1166235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F198B-EE6B-430E-BAC1-8430D8BF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47" y="136525"/>
            <a:ext cx="10515600" cy="820014"/>
          </a:xfrm>
        </p:spPr>
        <p:txBody>
          <a:bodyPr/>
          <a:lstStyle/>
          <a:p>
            <a:r>
              <a:rPr lang="en-US" dirty="0"/>
              <a:t>The dataset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64591-78F5-4D73-ABE5-580E2E3B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843DE82-CE94-417C-B598-369CCD0912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4982056"/>
              </p:ext>
            </p:extLst>
          </p:nvPr>
        </p:nvGraphicFramePr>
        <p:xfrm>
          <a:off x="485192" y="1016997"/>
          <a:ext cx="10868608" cy="482400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717152">
                  <a:extLst>
                    <a:ext uri="{9D8B030D-6E8A-4147-A177-3AD203B41FA5}">
                      <a16:colId xmlns:a16="http://schemas.microsoft.com/office/drawing/2014/main" val="2455468898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878010055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076799651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2678357865"/>
                    </a:ext>
                  </a:extLst>
                </a:gridCol>
              </a:tblGrid>
              <a:tr h="588995">
                <a:tc gridSpan="4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FF0000"/>
                          </a:solidFill>
                        </a:rPr>
                        <a:t>Price</a:t>
                      </a:r>
                      <a:r>
                        <a:rPr lang="en-US" sz="3200" dirty="0"/>
                        <a:t> = ?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052992"/>
                  </a:ext>
                </a:extLst>
              </a:tr>
              <a:tr h="588995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Discrete variables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Continuous variables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5638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date sold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built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150774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renovated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bedrooms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 of 15</a:t>
                      </a:r>
                    </a:p>
                    <a:p>
                      <a:pPr algn="ctr"/>
                      <a:r>
                        <a:rPr lang="en-US" sz="2000" dirty="0"/>
                        <a:t>neighbors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 of 15</a:t>
                      </a:r>
                    </a:p>
                    <a:p>
                      <a:pPr algn="ctr"/>
                      <a:r>
                        <a:rPr lang="en-US" sz="2000" dirty="0"/>
                        <a:t>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482694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 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floors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above 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704795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Is waterfront property 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View quality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036177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grade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4892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zipcode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 Latitude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Longitude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6549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097B82B-3BDF-4CD9-A106-524DA3CCEF6B}"/>
              </a:ext>
            </a:extLst>
          </p:cNvPr>
          <p:cNvSpPr txBox="1"/>
          <p:nvPr/>
        </p:nvSpPr>
        <p:spPr>
          <a:xfrm>
            <a:off x="410547" y="6107371"/>
            <a:ext cx="1058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resultant model is expected to pick the most essential features for house prediction out of these 19 </a:t>
            </a:r>
          </a:p>
        </p:txBody>
      </p:sp>
    </p:spTree>
    <p:extLst>
      <p:ext uri="{BB962C8B-B14F-4D97-AF65-F5344CB8AC3E}">
        <p14:creationId xmlns:p14="http://schemas.microsoft.com/office/powerpoint/2010/main" val="754238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7903-5CD4-448D-B570-F0E51ACC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1" y="640263"/>
            <a:ext cx="3805256" cy="1344975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Comparison of predicted vs real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E83AF-030E-4F9E-A53E-41FDC8659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85800" y="480060"/>
            <a:ext cx="6592824" cy="5737860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0B4953D-0D11-4184-8DAC-4B6ED77A2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7" r="-3" b="5532"/>
          <a:stretch/>
        </p:blipFill>
        <p:spPr>
          <a:xfrm>
            <a:off x="699516" y="495300"/>
            <a:ext cx="6565392" cy="570585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E30F39-E1FD-43FB-A5B3-BB36970E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0" y="2121763"/>
            <a:ext cx="4416136" cy="434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Selected features from feature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3EC11-B6FB-4746-BB27-0E3BF2700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BA48F1C-7D78-4ED5-95CD-24F9BA324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454967"/>
              </p:ext>
            </p:extLst>
          </p:nvPr>
        </p:nvGraphicFramePr>
        <p:xfrm>
          <a:off x="7450494" y="2467946"/>
          <a:ext cx="4595325" cy="21133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65130">
                  <a:extLst>
                    <a:ext uri="{9D8B030D-6E8A-4147-A177-3AD203B41FA5}">
                      <a16:colId xmlns:a16="http://schemas.microsoft.com/office/drawing/2014/main" val="3114139715"/>
                    </a:ext>
                  </a:extLst>
                </a:gridCol>
                <a:gridCol w="1398420">
                  <a:extLst>
                    <a:ext uri="{9D8B030D-6E8A-4147-A177-3AD203B41FA5}">
                      <a16:colId xmlns:a16="http://schemas.microsoft.com/office/drawing/2014/main" val="4001986835"/>
                    </a:ext>
                  </a:extLst>
                </a:gridCol>
                <a:gridCol w="1531775">
                  <a:extLst>
                    <a:ext uri="{9D8B030D-6E8A-4147-A177-3AD203B41FA5}">
                      <a16:colId xmlns:a16="http://schemas.microsoft.com/office/drawing/2014/main" val="3767367655"/>
                    </a:ext>
                  </a:extLst>
                </a:gridCol>
              </a:tblGrid>
              <a:tr h="424544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zipcode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lat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long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6962460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bedrooms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bathrooms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floors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79535873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grade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condition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waterfront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933372"/>
                  </a:ext>
                </a:extLst>
              </a:tr>
              <a:tr h="401216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yr_built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season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sqft_living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974416"/>
                  </a:ext>
                </a:extLst>
              </a:tr>
              <a:tr h="429209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sqft_basement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sqft_lot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sqft_living15 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057541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C1A7426-B1FF-4833-B347-6A6E17C6E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682" y="4744617"/>
            <a:ext cx="6773138" cy="211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2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D74B5-823D-49DA-8857-CA47BA9C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4171" y="102766"/>
            <a:ext cx="4441849" cy="127816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size matter ? </a:t>
            </a:r>
            <a:b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A picture containing clock, parked&#10;&#10;Description automatically generated">
            <a:extLst>
              <a:ext uri="{FF2B5EF4-FFF2-40B4-BE49-F238E27FC236}">
                <a16:creationId xmlns:a16="http://schemas.microsoft.com/office/drawing/2014/main" id="{710DD51F-6C0C-4CAE-A065-572B47D9A4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51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1DA873DB-1E04-4C0A-B0FC-ECABD3073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3" r="1643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6603E-9AD7-4454-B84E-21E74998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 smtClean="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FD75725-B897-41D2-BE32-726C6438DD1B}"/>
              </a:ext>
            </a:extLst>
          </p:cNvPr>
          <p:cNvSpPr txBox="1">
            <a:spLocks/>
          </p:cNvSpPr>
          <p:nvPr/>
        </p:nvSpPr>
        <p:spPr>
          <a:xfrm>
            <a:off x="7585551" y="1495440"/>
            <a:ext cx="4441849" cy="52597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Large variance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2 floors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5 bedrooms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973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D9B16-B638-411E-A4F1-49D7992C2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936" y="306115"/>
            <a:ext cx="4511733" cy="13593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and quality matter ? </a:t>
            </a:r>
          </a:p>
        </p:txBody>
      </p:sp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41974C7A-F9E8-44FD-8CEF-70925B1A1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9A29E4B5-9CB4-428F-A861-BD2C8BC9B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B5020-704D-4453-B778-2C4DFF1C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D6F173AB-BBB7-4DC5-9BD4-C183188F2429}"/>
              </a:ext>
            </a:extLst>
          </p:cNvPr>
          <p:cNvSpPr txBox="1">
            <a:spLocks/>
          </p:cNvSpPr>
          <p:nvPr/>
        </p:nvSpPr>
        <p:spPr>
          <a:xfrm>
            <a:off x="7527935" y="1811761"/>
            <a:ext cx="4511733" cy="47993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variance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Condition &gt; 3 will increase property value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Grade has a 2</a:t>
            </a:r>
            <a:r>
              <a:rPr lang="en-US" baseline="30000" dirty="0">
                <a:solidFill>
                  <a:schemeClr val="bg1"/>
                </a:solidFill>
              </a:rPr>
              <a:t>nd</a:t>
            </a:r>
            <a:r>
              <a:rPr lang="en-US" dirty="0">
                <a:solidFill>
                  <a:schemeClr val="bg1"/>
                </a:solidFill>
              </a:rPr>
              <a:t> order polynomial relationship with price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391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A54F0-7B6F-4350-B8F1-D36E2802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973" y="132380"/>
            <a:ext cx="4634509" cy="161244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matter ? </a:t>
            </a: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05C110E-EA0F-4A91-9EC8-94F0CA4F7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E3ACF589-7527-47CE-ADEC-B6C3FF421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85969-1F66-4F5A-9D87-1A43FBA7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CE3C63FF-63B3-4F54-8B04-285B7EF64FE3}"/>
              </a:ext>
            </a:extLst>
          </p:cNvPr>
          <p:cNvSpPr txBox="1">
            <a:spLocks/>
          </p:cNvSpPr>
          <p:nvPr/>
        </p:nvSpPr>
        <p:spPr>
          <a:xfrm>
            <a:off x="7429972" y="1506680"/>
            <a:ext cx="4634509" cy="5218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Average price seems to increase for waterfront properties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Larger view seem to increase the property value </a:t>
            </a:r>
          </a:p>
        </p:txBody>
      </p:sp>
    </p:spTree>
    <p:extLst>
      <p:ext uri="{BB962C8B-B14F-4D97-AF65-F5344CB8AC3E}">
        <p14:creationId xmlns:p14="http://schemas.microsoft.com/office/powerpoint/2010/main" val="188933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454</Words>
  <Application>Microsoft Office PowerPoint</Application>
  <PresentationFormat>Widescreen</PresentationFormat>
  <Paragraphs>119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King county, WA Housing market</vt:lpstr>
      <vt:lpstr>Project objectives</vt:lpstr>
      <vt:lpstr>Data sources and modeling constraints</vt:lpstr>
      <vt:lpstr>Price distribution</vt:lpstr>
      <vt:lpstr>The dataset </vt:lpstr>
      <vt:lpstr>Comparison of predicted vs real</vt:lpstr>
      <vt:lpstr>Does the size matter ?  </vt:lpstr>
      <vt:lpstr>Does the look and quality matter ? </vt:lpstr>
      <vt:lpstr>Does the look matter ? </vt:lpstr>
      <vt:lpstr>Right time to sell ?  Season or the sale date does not appear to affect the price</vt:lpstr>
      <vt:lpstr>Conclusions</vt:lpstr>
      <vt:lpstr>Future work</vt:lpstr>
      <vt:lpstr>Acknowledgement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county, WA Housing market</dc:title>
  <dc:creator>Chamila Dharmawardhana</dc:creator>
  <cp:lastModifiedBy>Chamila Dharmawardhana</cp:lastModifiedBy>
  <cp:revision>7</cp:revision>
  <dcterms:created xsi:type="dcterms:W3CDTF">2020-05-06T01:26:45Z</dcterms:created>
  <dcterms:modified xsi:type="dcterms:W3CDTF">2020-05-06T15:20:25Z</dcterms:modified>
</cp:coreProperties>
</file>